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40103-9FE1-417B-9EBB-B4F0DF4BB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2D85E-9942-4FFB-B9FE-2291E78B0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FDC96-D127-4A9E-8781-335BFA282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F5279-6A8B-4DF0-8EAB-C7BF84B4E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773D2-32C7-45EA-8DA2-48B014AB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02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C93D5-DA7B-48F2-A32B-31F6235AE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ABC1E4-9776-4B86-80A0-6C0708B19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17452-0238-4769-B7AB-D9604F82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DA253-567F-4B30-842D-99B876373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A01553-7182-4A66-A955-792452EB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4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B3AE9F-7187-4809-AB33-A1D45F0AA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237C7-88BC-4B8E-9DB4-FE61B0082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F8FD-8925-4055-A9DF-B0195A4B5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BC063-87D3-498F-9C0D-327C9A8D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8C80B-EC0C-4ADD-913B-86130C370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8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742F4-7DCD-4E69-BB29-187CABB96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BA23F-04E4-461F-8799-42FE4189A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879E8-307E-4138-91BD-48F2F289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C1871-0018-4098-894E-4A7328300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6289C-70B4-4167-933A-56C2697C4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21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7E22-DEE7-4BD3-9C09-418A5841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1A6B4-1DE6-4D43-9F4F-EF2AF1D08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68B26-D5AE-43FD-B902-11BB92CB8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C2F9D-9FA5-4142-B0A6-002A27F66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A98E0-8158-479C-ACE7-55D07199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F54FA-1E49-4FF6-9298-41C54DC27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0C5AA-1EAB-4186-AC77-65F0E7F7B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6109B-CD09-478D-92FD-09CBDB580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634176-1457-4246-944A-258321FF8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E4ECC-D9FA-4DB6-B7DE-7B32EAFDE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2062D-5781-4F16-A13E-ACF41BD7F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763F7-3CD6-4564-88A7-C387AB42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FF4C5-E5A2-448F-8C90-A1B5F1CD9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58E57-45BF-4852-8B16-152B3B513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4EF01-16F5-4DCA-B1C0-5537EC0356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A106C8-2527-4D34-8D02-7815C614F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349D08-1213-4901-8A67-176DFE49A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ECAD7-2FD8-4A99-A776-63069DD6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969E7-7C71-4E7E-8243-4D258AF6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D76DD-EC4E-4A0E-8187-461E0924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E7793E-AD16-4695-A43C-6362368A7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A0CD0-3932-47D2-95D0-2D4169DB1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521B8-7949-4B2D-A0B0-773DBC76F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29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BD58DB-3BD7-4EB8-8BCD-A54649A30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D21650-0D49-4820-B9B6-29C5812A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5CB86-A016-418C-A6BC-39A8C9D0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89E8F-5007-4EF6-AFD8-5F5083654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BCF98-AE21-43D7-8A20-9A13C0C35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FF76F3-21E4-44E9-BB90-8E80BF293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D6267-6B89-4A7E-8B0E-9BE1FCAB7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B67D2-9138-4F5E-8E6E-5D254FE1A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E3506-8D3F-49DE-BD54-FAEB17155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25EC-1C88-4C5D-B09D-355BCBBCA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885E92-A1A9-4D2D-95B8-AE18F733BE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A6AD1-5720-4C89-9B4F-3E4A9D534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26990-1624-4FAE-9FBB-EE054741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51454A-FFF9-46C0-BEAB-E47D414E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D55E3-BFD5-4923-B618-A859EE92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80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BF350D-496A-4247-AE30-552266DB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194F3-3116-44F8-B901-85808EDD8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73B96-5A9A-4A5A-B0FF-66A4B21D3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87974-E8A2-4663-BA96-5BAF1A42E8A2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F151A-740D-4FBD-9290-6276514B7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F3373-01A0-4480-AF60-28E1A7F1F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E2A7D-7B7A-4152-AFD9-71F86D55E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94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afarchaska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far Chaska Logo">
            <a:extLst>
              <a:ext uri="{FF2B5EF4-FFF2-40B4-BE49-F238E27FC236}">
                <a16:creationId xmlns:a16="http://schemas.microsoft.com/office/drawing/2014/main" id="{CCF81C22-9D08-45FB-84BD-3F7E2314A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495" y="84590"/>
            <a:ext cx="3422709" cy="342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0022B7-4B25-4F57-B4C4-C2227BC7B35A}"/>
              </a:ext>
            </a:extLst>
          </p:cNvPr>
          <p:cNvSpPr txBox="1"/>
          <p:nvPr/>
        </p:nvSpPr>
        <p:spPr>
          <a:xfrm>
            <a:off x="2594296" y="3598768"/>
            <a:ext cx="717887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Arial Black" panose="020B0A04020102020204" pitchFamily="34" charset="0"/>
              </a:rPr>
              <a:t>Sikkim – Darjeeling Educational Tour 2026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656217-D0AB-472C-AA83-AB4078802A42}"/>
              </a:ext>
            </a:extLst>
          </p:cNvPr>
          <p:cNvSpPr txBox="1"/>
          <p:nvPr/>
        </p:nvSpPr>
        <p:spPr>
          <a:xfrm>
            <a:off x="3571962" y="5013676"/>
            <a:ext cx="50480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Organized by </a:t>
            </a:r>
            <a:r>
              <a:rPr lang="en-US" dirty="0" err="1"/>
              <a:t>Bhagwan</a:t>
            </a:r>
            <a:r>
              <a:rPr lang="en-US" dirty="0"/>
              <a:t> Mahaveer College, </a:t>
            </a:r>
            <a:r>
              <a:rPr lang="en-US" dirty="0" err="1"/>
              <a:t>Balotra</a:t>
            </a:r>
            <a:endParaRPr lang="en-US" dirty="0"/>
          </a:p>
          <a:p>
            <a:pPr algn="ctr"/>
            <a:r>
              <a:rPr lang="en-US" dirty="0"/>
              <a:t>Website: </a:t>
            </a:r>
            <a:r>
              <a:rPr lang="en-US" dirty="0">
                <a:hlinkClick r:id="rId3"/>
              </a:rPr>
              <a:t>https://safarchaska.com/</a:t>
            </a:r>
            <a:endParaRPr lang="en-US" dirty="0"/>
          </a:p>
          <a:p>
            <a:pPr algn="ctr"/>
            <a:r>
              <a:rPr lang="en-US" dirty="0"/>
              <a:t>Contact: +91 8171379469</a:t>
            </a:r>
          </a:p>
        </p:txBody>
      </p:sp>
    </p:spTree>
    <p:extLst>
      <p:ext uri="{BB962C8B-B14F-4D97-AF65-F5344CB8AC3E}">
        <p14:creationId xmlns:p14="http://schemas.microsoft.com/office/powerpoint/2010/main" val="3180004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p 15 Places to Visit in Sikkim in 2026 (With Pictures) - eSikkim Tourism">
            <a:extLst>
              <a:ext uri="{FF2B5EF4-FFF2-40B4-BE49-F238E27FC236}">
                <a16:creationId xmlns:a16="http://schemas.microsoft.com/office/drawing/2014/main" id="{BCFB9F0C-F1D4-484A-BDAD-1E593520B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7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A343F68-5931-4EE8-ADE4-E1F17633D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306" y="59669"/>
            <a:ext cx="5985545" cy="1143000"/>
          </a:xfrm>
        </p:spPr>
        <p:txBody>
          <a:bodyPr/>
          <a:lstStyle/>
          <a:p>
            <a:pPr algn="ctr"/>
            <a:r>
              <a:rPr b="1" dirty="0">
                <a:solidFill>
                  <a:schemeClr val="bg1"/>
                </a:solidFill>
                <a:latin typeface="Arial Black" panose="020B0A04020102020204" pitchFamily="34" charset="0"/>
              </a:rPr>
              <a:t>Tour Overview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EEDEB2-97C4-4156-993C-FC350ABA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692307"/>
            <a:ext cx="8229600" cy="3106024"/>
          </a:xfrm>
        </p:spPr>
        <p:txBody>
          <a:bodyPr/>
          <a:lstStyle/>
          <a:p>
            <a:r>
              <a:rPr b="1" dirty="0">
                <a:latin typeface="Arial Black" panose="020B0A04020102020204" pitchFamily="34" charset="0"/>
              </a:rPr>
              <a:t>Destination: Sikkim – </a:t>
            </a:r>
            <a:r>
              <a:rPr b="1" dirty="0" err="1">
                <a:latin typeface="Arial Black" panose="020B0A04020102020204" pitchFamily="34" charset="0"/>
              </a:rPr>
              <a:t>Gangtok</a:t>
            </a:r>
            <a:r>
              <a:rPr b="1" dirty="0">
                <a:latin typeface="Arial Black" panose="020B0A04020102020204" pitchFamily="34" charset="0"/>
              </a:rPr>
              <a:t> – </a:t>
            </a:r>
            <a:r>
              <a:rPr b="1" dirty="0" err="1">
                <a:latin typeface="Arial Black" panose="020B0A04020102020204" pitchFamily="34" charset="0"/>
              </a:rPr>
              <a:t>Lachung</a:t>
            </a:r>
            <a:r>
              <a:rPr b="1" dirty="0">
                <a:latin typeface="Arial Black" panose="020B0A04020102020204" pitchFamily="34" charset="0"/>
              </a:rPr>
              <a:t> – </a:t>
            </a:r>
            <a:r>
              <a:rPr b="1" dirty="0" err="1">
                <a:latin typeface="Arial Black" panose="020B0A04020102020204" pitchFamily="34" charset="0"/>
              </a:rPr>
              <a:t>Yumthang</a:t>
            </a:r>
            <a:r>
              <a:rPr b="1" dirty="0">
                <a:latin typeface="Arial Black" panose="020B0A04020102020204" pitchFamily="34" charset="0"/>
              </a:rPr>
              <a:t> Valley – Pelling – Darjeeling</a:t>
            </a:r>
          </a:p>
          <a:p>
            <a:r>
              <a:rPr b="1" dirty="0">
                <a:latin typeface="Arial Black" panose="020B0A04020102020204" pitchFamily="34" charset="0"/>
              </a:rPr>
              <a:t>Duration: 13 Days</a:t>
            </a:r>
          </a:p>
          <a:p>
            <a:r>
              <a:rPr b="1" dirty="0">
                <a:latin typeface="Arial Black" panose="020B0A04020102020204" pitchFamily="34" charset="0"/>
              </a:rPr>
              <a:t>Departure: </a:t>
            </a:r>
            <a:r>
              <a:rPr b="1" dirty="0" err="1">
                <a:latin typeface="Arial Black" panose="020B0A04020102020204" pitchFamily="34" charset="0"/>
              </a:rPr>
              <a:t>Balotra</a:t>
            </a:r>
            <a:endParaRPr b="1" dirty="0">
              <a:latin typeface="Arial Black" panose="020B0A04020102020204" pitchFamily="34" charset="0"/>
            </a:endParaRPr>
          </a:p>
          <a:p>
            <a:r>
              <a:rPr b="1" dirty="0">
                <a:latin typeface="Arial Black" panose="020B0A04020102020204" pitchFamily="34" charset="0"/>
              </a:rPr>
              <a:t>Nature: Educational Tour</a:t>
            </a:r>
          </a:p>
        </p:txBody>
      </p:sp>
    </p:spTree>
    <p:extLst>
      <p:ext uri="{BB962C8B-B14F-4D97-AF65-F5344CB8AC3E}">
        <p14:creationId xmlns:p14="http://schemas.microsoft.com/office/powerpoint/2010/main" val="201448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3D6275C-0621-4FDB-B4B9-E0B255897CA8}"/>
              </a:ext>
            </a:extLst>
          </p:cNvPr>
          <p:cNvSpPr txBox="1"/>
          <p:nvPr/>
        </p:nvSpPr>
        <p:spPr>
          <a:xfrm>
            <a:off x="-199241" y="142505"/>
            <a:ext cx="31018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Day 1 (Monday)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4A27D-CFE5-4AC6-A0A2-AE255F2ACDF4}"/>
              </a:ext>
            </a:extLst>
          </p:cNvPr>
          <p:cNvSpPr txBox="1"/>
          <p:nvPr/>
        </p:nvSpPr>
        <p:spPr>
          <a:xfrm>
            <a:off x="226504" y="696015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Departure from </a:t>
            </a:r>
            <a:r>
              <a:rPr lang="en-US" b="1" dirty="0" err="1">
                <a:latin typeface="Arial Black" panose="020B0A04020102020204" pitchFamily="34" charset="0"/>
              </a:rPr>
              <a:t>Balotra</a:t>
            </a:r>
            <a:r>
              <a:rPr lang="en-US" b="1" dirty="0">
                <a:latin typeface="Arial Black" panose="020B0A04020102020204" pitchFamily="34" charset="0"/>
              </a:rPr>
              <a:t> by train.</a:t>
            </a:r>
          </a:p>
          <a:p>
            <a:r>
              <a:rPr lang="en-US" b="1" dirty="0">
                <a:latin typeface="Arial Black" panose="020B0A04020102020204" pitchFamily="34" charset="0"/>
              </a:rPr>
              <a:t>Meals provided</a:t>
            </a:r>
          </a:p>
          <a:p>
            <a:r>
              <a:rPr lang="en-US" b="1" dirty="0">
                <a:latin typeface="Arial Black" panose="020B0A04020102020204" pitchFamily="34" charset="0"/>
              </a:rPr>
              <a:t>Overnight journey.</a:t>
            </a:r>
          </a:p>
        </p:txBody>
      </p:sp>
      <p:pic>
        <p:nvPicPr>
          <p:cNvPr id="3074" name="Picture 2" descr="BLT/Balotra Railway Station Map/Atlas NWR/North Western Zone - Railway  Enquiry">
            <a:extLst>
              <a:ext uri="{FF2B5EF4-FFF2-40B4-BE49-F238E27FC236}">
                <a16:creationId xmlns:a16="http://schemas.microsoft.com/office/drawing/2014/main" id="{C38D21F3-575E-40F1-8026-AC3973DED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038" y="-26071"/>
            <a:ext cx="6645215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958B0AF-5AA2-4BEF-BD78-D1EE433C6208}"/>
              </a:ext>
            </a:extLst>
          </p:cNvPr>
          <p:cNvSpPr txBox="1"/>
          <p:nvPr/>
        </p:nvSpPr>
        <p:spPr>
          <a:xfrm>
            <a:off x="5861232" y="2257604"/>
            <a:ext cx="2942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2 (Tuesday)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2C90F2-D266-4257-ACFF-0FBC4E3958AC}"/>
              </a:ext>
            </a:extLst>
          </p:cNvPr>
          <p:cNvSpPr txBox="1"/>
          <p:nvPr/>
        </p:nvSpPr>
        <p:spPr>
          <a:xfrm>
            <a:off x="5897175" y="2867131"/>
            <a:ext cx="29424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Train journey continues.</a:t>
            </a:r>
          </a:p>
          <a:p>
            <a:r>
              <a:rPr lang="en-US" dirty="0">
                <a:latin typeface="Arial Black" panose="020B0A04020102020204" pitchFamily="34" charset="0"/>
              </a:rPr>
              <a:t>All meals in train.</a:t>
            </a:r>
          </a:p>
        </p:txBody>
      </p:sp>
      <p:pic>
        <p:nvPicPr>
          <p:cNvPr id="3078" name="Picture 6" descr="Railway News:बालोतरा–पचपदरा नई रेल लाइन के Fls को मंजूरी, रिफाइनरी तक  पहुंचेगी रेल कनेक्टिविटी - Railway News: Final Location Survey Approved For  Balotra–pachpadra New Rail Line - Amar ...">
            <a:extLst>
              <a:ext uri="{FF2B5EF4-FFF2-40B4-BE49-F238E27FC236}">
                <a16:creationId xmlns:a16="http://schemas.microsoft.com/office/drawing/2014/main" id="{74AC80B7-7BCA-45A7-A4B1-86A9F38AA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19134"/>
            <a:ext cx="5564038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77A08CA-2520-4CE7-B80C-A82E24916F8E}"/>
              </a:ext>
            </a:extLst>
          </p:cNvPr>
          <p:cNvSpPr txBox="1"/>
          <p:nvPr/>
        </p:nvSpPr>
        <p:spPr>
          <a:xfrm>
            <a:off x="-2156" y="4576583"/>
            <a:ext cx="48652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3 (Wednesday)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A95FA6-2887-4FA3-8679-91C87CC06D17}"/>
              </a:ext>
            </a:extLst>
          </p:cNvPr>
          <p:cNvSpPr txBox="1"/>
          <p:nvPr/>
        </p:nvSpPr>
        <p:spPr>
          <a:xfrm>
            <a:off x="38819" y="5558289"/>
            <a:ext cx="34678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Arrival at NJP / </a:t>
            </a:r>
            <a:r>
              <a:rPr lang="en-US" dirty="0" err="1">
                <a:latin typeface="Arial Black" panose="020B0A04020102020204" pitchFamily="34" charset="0"/>
              </a:rPr>
              <a:t>Bagdogra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  <a:p>
            <a:r>
              <a:rPr lang="en-US" dirty="0">
                <a:latin typeface="Arial Black" panose="020B0A04020102020204" pitchFamily="34" charset="0"/>
              </a:rPr>
              <a:t>Transfer to </a:t>
            </a:r>
            <a:r>
              <a:rPr lang="en-US" dirty="0" err="1">
                <a:latin typeface="Arial Black" panose="020B0A04020102020204" pitchFamily="34" charset="0"/>
              </a:rPr>
              <a:t>Gangtok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  <a:p>
            <a:r>
              <a:rPr lang="en-US" dirty="0">
                <a:latin typeface="Arial Black" panose="020B0A04020102020204" pitchFamily="34" charset="0"/>
              </a:rPr>
              <a:t>Hotel check-in &amp; rest.</a:t>
            </a:r>
          </a:p>
        </p:txBody>
      </p:sp>
      <p:pic>
        <p:nvPicPr>
          <p:cNvPr id="3080" name="Picture 8" descr="Gangtok Tour, Sikkim | Gangtok Tourist Places | Gangtok Trip | Gangtok City  Travel Guide">
            <a:extLst>
              <a:ext uri="{FF2B5EF4-FFF2-40B4-BE49-F238E27FC236}">
                <a16:creationId xmlns:a16="http://schemas.microsoft.com/office/drawing/2014/main" id="{D3C307DA-7481-4E37-B3DA-93F215DE1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038" y="4481593"/>
            <a:ext cx="6645215" cy="241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661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2C89E2-7E48-4285-8F4F-A222AF1A802C}"/>
              </a:ext>
            </a:extLst>
          </p:cNvPr>
          <p:cNvSpPr txBox="1"/>
          <p:nvPr/>
        </p:nvSpPr>
        <p:spPr>
          <a:xfrm>
            <a:off x="260948" y="311353"/>
            <a:ext cx="119310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Day 4 (Thursday)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00B367-0FA1-4FA3-B051-AD3D649EEABF}"/>
              </a:ext>
            </a:extLst>
          </p:cNvPr>
          <p:cNvSpPr txBox="1"/>
          <p:nvPr/>
        </p:nvSpPr>
        <p:spPr>
          <a:xfrm>
            <a:off x="2971801" y="933007"/>
            <a:ext cx="7442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Excursion to </a:t>
            </a:r>
            <a:r>
              <a:rPr lang="en-US" dirty="0" err="1">
                <a:latin typeface="Arial Black" panose="020B0A04020102020204" pitchFamily="34" charset="0"/>
              </a:rPr>
              <a:t>Tsomgo</a:t>
            </a:r>
            <a:r>
              <a:rPr lang="en-US" dirty="0">
                <a:latin typeface="Arial Black" panose="020B0A04020102020204" pitchFamily="34" charset="0"/>
              </a:rPr>
              <a:t> Lake, Baba Mandir &amp; </a:t>
            </a:r>
            <a:r>
              <a:rPr lang="en-US" dirty="0" err="1">
                <a:latin typeface="Arial Black" panose="020B0A04020102020204" pitchFamily="34" charset="0"/>
              </a:rPr>
              <a:t>Nathula</a:t>
            </a:r>
            <a:r>
              <a:rPr lang="en-US" dirty="0">
                <a:latin typeface="Arial Black" panose="020B0A04020102020204" pitchFamily="34" charset="0"/>
              </a:rPr>
              <a:t> Pass.</a:t>
            </a:r>
          </a:p>
        </p:txBody>
      </p:sp>
      <p:pic>
        <p:nvPicPr>
          <p:cNvPr id="4098" name="Picture 2" descr="Tsomgo Lake In May - eSikkim Tourism">
            <a:extLst>
              <a:ext uri="{FF2B5EF4-FFF2-40B4-BE49-F238E27FC236}">
                <a16:creationId xmlns:a16="http://schemas.microsoft.com/office/drawing/2014/main" id="{08DE862D-F7AB-452F-81FD-4FB7B8702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554661"/>
            <a:ext cx="5943600" cy="5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utoShape 8" descr="Nathula Pass — Iconic Himalayan Border Drive &amp; Visitor Guide">
            <a:extLst>
              <a:ext uri="{FF2B5EF4-FFF2-40B4-BE49-F238E27FC236}">
                <a16:creationId xmlns:a16="http://schemas.microsoft.com/office/drawing/2014/main" id="{0D504086-A262-4081-A810-D36E4A60A6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8" name="Picture 12" descr="Nathula Pass tour package, Booking for nathula pass, nathula pass permit">
            <a:extLst>
              <a:ext uri="{FF2B5EF4-FFF2-40B4-BE49-F238E27FC236}">
                <a16:creationId xmlns:a16="http://schemas.microsoft.com/office/drawing/2014/main" id="{24CBBE11-47B7-42D7-97C1-3B12FB7BA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062" y="1554661"/>
            <a:ext cx="6223938" cy="562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836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F67A9C-E534-4CF4-AB42-9D184009AE47}"/>
              </a:ext>
            </a:extLst>
          </p:cNvPr>
          <p:cNvSpPr txBox="1"/>
          <p:nvPr/>
        </p:nvSpPr>
        <p:spPr>
          <a:xfrm>
            <a:off x="129396" y="164704"/>
            <a:ext cx="108843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Day 5 (Friday)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A882E2-6262-497A-8C01-04563FA8C071}"/>
              </a:ext>
            </a:extLst>
          </p:cNvPr>
          <p:cNvSpPr txBox="1"/>
          <p:nvPr/>
        </p:nvSpPr>
        <p:spPr>
          <a:xfrm>
            <a:off x="2788488" y="620300"/>
            <a:ext cx="60945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Travel </a:t>
            </a:r>
            <a:r>
              <a:rPr lang="en-US" dirty="0" err="1">
                <a:latin typeface="Arial Black" panose="020B0A04020102020204" pitchFamily="34" charset="0"/>
              </a:rPr>
              <a:t>Gangtok</a:t>
            </a:r>
            <a:r>
              <a:rPr lang="en-US" dirty="0">
                <a:latin typeface="Arial Black" panose="020B0A04020102020204" pitchFamily="34" charset="0"/>
              </a:rPr>
              <a:t> to </a:t>
            </a:r>
            <a:r>
              <a:rPr lang="en-US" dirty="0" err="1">
                <a:latin typeface="Arial Black" panose="020B0A04020102020204" pitchFamily="34" charset="0"/>
              </a:rPr>
              <a:t>Lachung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Scenic mountain drive.</a:t>
            </a:r>
          </a:p>
        </p:txBody>
      </p:sp>
      <p:pic>
        <p:nvPicPr>
          <p:cNvPr id="5122" name="Picture 2" descr="Road Trip Never Heard Before In Gangtok">
            <a:extLst>
              <a:ext uri="{FF2B5EF4-FFF2-40B4-BE49-F238E27FC236}">
                <a16:creationId xmlns:a16="http://schemas.microsoft.com/office/drawing/2014/main" id="{14CF178D-B83D-4F04-B562-3A9C24A5E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2895"/>
            <a:ext cx="330895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ow to Reach Lachung: A Quick and Handy ...">
            <a:extLst>
              <a:ext uri="{FF2B5EF4-FFF2-40B4-BE49-F238E27FC236}">
                <a16:creationId xmlns:a16="http://schemas.microsoft.com/office/drawing/2014/main" id="{38856B52-CBD7-47B0-9255-8E0F2CF8D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950" y="1352895"/>
            <a:ext cx="3238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Gangtok, Lachung, and Pelling ...">
            <a:extLst>
              <a:ext uri="{FF2B5EF4-FFF2-40B4-BE49-F238E27FC236}">
                <a16:creationId xmlns:a16="http://schemas.microsoft.com/office/drawing/2014/main" id="{AC6FF2DC-EA31-4B18-86EF-E26782D46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450" y="1352895"/>
            <a:ext cx="287259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Gangtok Lachung with Yumthang Valley ...">
            <a:extLst>
              <a:ext uri="{FF2B5EF4-FFF2-40B4-BE49-F238E27FC236}">
                <a16:creationId xmlns:a16="http://schemas.microsoft.com/office/drawing/2014/main" id="{F19A2CEB-55F5-4AB1-9223-F8858EC4C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045" y="1352895"/>
            <a:ext cx="277195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9398C9-4346-4A36-B9A2-9AD97FAE4774}"/>
              </a:ext>
            </a:extLst>
          </p:cNvPr>
          <p:cNvSpPr txBox="1"/>
          <p:nvPr/>
        </p:nvSpPr>
        <p:spPr>
          <a:xfrm>
            <a:off x="0" y="3244334"/>
            <a:ext cx="121201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Day 6 (Saturday)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24F3D5-B4EC-40DB-B5CB-B0EFDE8B728C}"/>
              </a:ext>
            </a:extLst>
          </p:cNvPr>
          <p:cNvSpPr txBox="1"/>
          <p:nvPr/>
        </p:nvSpPr>
        <p:spPr>
          <a:xfrm>
            <a:off x="0" y="3613666"/>
            <a:ext cx="1219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Visit </a:t>
            </a:r>
            <a:r>
              <a:rPr lang="en-US" dirty="0" err="1">
                <a:latin typeface="Arial Black" panose="020B0A04020102020204" pitchFamily="34" charset="0"/>
              </a:rPr>
              <a:t>Yumthang</a:t>
            </a:r>
            <a:r>
              <a:rPr lang="en-US" dirty="0">
                <a:latin typeface="Arial Black" panose="020B0A04020102020204" pitchFamily="34" charset="0"/>
              </a:rPr>
              <a:t> Valley &amp; Zero Point.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Return to </a:t>
            </a:r>
            <a:r>
              <a:rPr lang="en-US" dirty="0" err="1">
                <a:latin typeface="Arial Black" panose="020B0A04020102020204" pitchFamily="34" charset="0"/>
              </a:rPr>
              <a:t>Lachung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5130" name="Picture 10" descr="YUME SAMDONG (ZERO POINT) (Updated 2026 ...">
            <a:extLst>
              <a:ext uri="{FF2B5EF4-FFF2-40B4-BE49-F238E27FC236}">
                <a16:creationId xmlns:a16="http://schemas.microsoft.com/office/drawing/2014/main" id="{300083E3-EBE7-4259-A257-CAEEB54FB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59997"/>
            <a:ext cx="3752491" cy="259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Zero Point Sikkim 2026: Permit, Best ...">
            <a:extLst>
              <a:ext uri="{FF2B5EF4-FFF2-40B4-BE49-F238E27FC236}">
                <a16:creationId xmlns:a16="http://schemas.microsoft.com/office/drawing/2014/main" id="{D229912F-F7C6-4E43-8F07-CAF575B8E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491" y="4259998"/>
            <a:ext cx="4971485" cy="259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Zero Point Lachung│Sikkikm Attraction">
            <a:extLst>
              <a:ext uri="{FF2B5EF4-FFF2-40B4-BE49-F238E27FC236}">
                <a16:creationId xmlns:a16="http://schemas.microsoft.com/office/drawing/2014/main" id="{632ABBF1-D67D-41C0-8AEF-830A14250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3976" y="4259997"/>
            <a:ext cx="3468024" cy="259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364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FE6E04-4557-4911-8B6C-D42C3EC242D9}"/>
              </a:ext>
            </a:extLst>
          </p:cNvPr>
          <p:cNvSpPr txBox="1"/>
          <p:nvPr/>
        </p:nvSpPr>
        <p:spPr>
          <a:xfrm>
            <a:off x="487653" y="549219"/>
            <a:ext cx="2556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7 (Sunday)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EF31B1-BAAB-4D36-8A70-F5EA93A9787D}"/>
              </a:ext>
            </a:extLst>
          </p:cNvPr>
          <p:cNvSpPr txBox="1"/>
          <p:nvPr/>
        </p:nvSpPr>
        <p:spPr>
          <a:xfrm>
            <a:off x="421547" y="1119741"/>
            <a:ext cx="44440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Return from </a:t>
            </a:r>
            <a:r>
              <a:rPr lang="en-US" dirty="0" err="1">
                <a:latin typeface="Arial Black" panose="020B0A04020102020204" pitchFamily="34" charset="0"/>
              </a:rPr>
              <a:t>Lachung</a:t>
            </a:r>
            <a:r>
              <a:rPr lang="en-US" dirty="0">
                <a:latin typeface="Arial Black" panose="020B0A04020102020204" pitchFamily="34" charset="0"/>
              </a:rPr>
              <a:t> to </a:t>
            </a:r>
            <a:r>
              <a:rPr lang="en-US" dirty="0" err="1">
                <a:latin typeface="Arial Black" panose="020B0A04020102020204" pitchFamily="34" charset="0"/>
              </a:rPr>
              <a:t>Gangtok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  <a:p>
            <a:r>
              <a:rPr lang="en-US" dirty="0">
                <a:latin typeface="Arial Black" panose="020B0A04020102020204" pitchFamily="34" charset="0"/>
              </a:rPr>
              <a:t>Rest.</a:t>
            </a:r>
          </a:p>
        </p:txBody>
      </p:sp>
      <p:pic>
        <p:nvPicPr>
          <p:cNvPr id="6146" name="Picture 2" descr="Gangtok Lachen Lachung Tour Package Sikkim – 6N/7 Days Sikkim Tour">
            <a:extLst>
              <a:ext uri="{FF2B5EF4-FFF2-40B4-BE49-F238E27FC236}">
                <a16:creationId xmlns:a16="http://schemas.microsoft.com/office/drawing/2014/main" id="{60111795-7E21-4A33-96C4-EC056E305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314" y="-41945"/>
            <a:ext cx="6181288" cy="340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722289-8102-44C9-881B-C11EEB35EB52}"/>
              </a:ext>
            </a:extLst>
          </p:cNvPr>
          <p:cNvSpPr txBox="1"/>
          <p:nvPr/>
        </p:nvSpPr>
        <p:spPr>
          <a:xfrm>
            <a:off x="6083373" y="4116897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Day 8 (Monday)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92559C-356C-4134-93BC-AF4D3687BFC3}"/>
              </a:ext>
            </a:extLst>
          </p:cNvPr>
          <p:cNvSpPr txBox="1"/>
          <p:nvPr/>
        </p:nvSpPr>
        <p:spPr>
          <a:xfrm>
            <a:off x="6662957" y="462674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Travel </a:t>
            </a:r>
            <a:r>
              <a:rPr lang="en-US" dirty="0" err="1">
                <a:latin typeface="Arial Black" panose="020B0A04020102020204" pitchFamily="34" charset="0"/>
              </a:rPr>
              <a:t>Gangtok</a:t>
            </a:r>
            <a:r>
              <a:rPr lang="en-US" dirty="0">
                <a:latin typeface="Arial Black" panose="020B0A04020102020204" pitchFamily="34" charset="0"/>
              </a:rPr>
              <a:t> to Pelling via </a:t>
            </a:r>
            <a:r>
              <a:rPr lang="en-US" dirty="0" err="1">
                <a:latin typeface="Arial Black" panose="020B0A04020102020204" pitchFamily="34" charset="0"/>
              </a:rPr>
              <a:t>Namchi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16" name="AutoShape 12" descr="Pelling Ravangla Gangtok Tour">
            <a:extLst>
              <a:ext uri="{FF2B5EF4-FFF2-40B4-BE49-F238E27FC236}">
                <a16:creationId xmlns:a16="http://schemas.microsoft.com/office/drawing/2014/main" id="{32C1B8FB-9890-4323-9B04-991B473A92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8072" y="3621033"/>
            <a:ext cx="207854" cy="16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58" name="Picture 14" descr="Top 11 Places to Visit in Sikkim in August 2026 (With Pictures) - eSikkim  Tourism">
            <a:extLst>
              <a:ext uri="{FF2B5EF4-FFF2-40B4-BE49-F238E27FC236}">
                <a16:creationId xmlns:a16="http://schemas.microsoft.com/office/drawing/2014/main" id="{93276F6C-1D59-4F53-A67D-3AF5EE982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5" y="3363985"/>
            <a:ext cx="5995289" cy="349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07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E757BF-B35F-437B-B49B-AAB7A9833937}"/>
              </a:ext>
            </a:extLst>
          </p:cNvPr>
          <p:cNvSpPr txBox="1"/>
          <p:nvPr/>
        </p:nvSpPr>
        <p:spPr>
          <a:xfrm>
            <a:off x="438324" y="310284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9 (Tuesday)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01A084-FE0A-4D58-980E-FD7AB6541C50}"/>
              </a:ext>
            </a:extLst>
          </p:cNvPr>
          <p:cNvSpPr txBox="1"/>
          <p:nvPr/>
        </p:nvSpPr>
        <p:spPr>
          <a:xfrm>
            <a:off x="438324" y="893238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Pelling sightseeing.</a:t>
            </a:r>
          </a:p>
          <a:p>
            <a:r>
              <a:rPr lang="en-US" dirty="0">
                <a:latin typeface="Arial Black" panose="020B0A04020102020204" pitchFamily="34" charset="0"/>
              </a:rPr>
              <a:t>Proceed to Darjeeling</a:t>
            </a:r>
          </a:p>
        </p:txBody>
      </p:sp>
      <p:pic>
        <p:nvPicPr>
          <p:cNvPr id="7178" name="Picture 10" descr="Luxurious Himalayan Getaway: Darjeeling, Gangtok, Pelling Packages">
            <a:extLst>
              <a:ext uri="{FF2B5EF4-FFF2-40B4-BE49-F238E27FC236}">
                <a16:creationId xmlns:a16="http://schemas.microsoft.com/office/drawing/2014/main" id="{86134C70-0DD5-48FD-BD91-7A6AF09D6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909" y="-25879"/>
            <a:ext cx="8172091" cy="354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F41676-F59D-41D2-B489-9E3071C24620}"/>
              </a:ext>
            </a:extLst>
          </p:cNvPr>
          <p:cNvSpPr txBox="1"/>
          <p:nvPr/>
        </p:nvSpPr>
        <p:spPr>
          <a:xfrm>
            <a:off x="8247526" y="3728852"/>
            <a:ext cx="35016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10 (Wednesday)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784147-D6C6-429F-A933-E6F60A515EE1}"/>
              </a:ext>
            </a:extLst>
          </p:cNvPr>
          <p:cNvSpPr txBox="1"/>
          <p:nvPr/>
        </p:nvSpPr>
        <p:spPr>
          <a:xfrm>
            <a:off x="8247526" y="4312049"/>
            <a:ext cx="38107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Full day Darjeeling sightseeing.</a:t>
            </a:r>
          </a:p>
        </p:txBody>
      </p:sp>
      <p:pic>
        <p:nvPicPr>
          <p:cNvPr id="7180" name="Picture 12" descr="Darjeeling West Bengal- Places to Visit &amp; Activities to Do">
            <a:extLst>
              <a:ext uri="{FF2B5EF4-FFF2-40B4-BE49-F238E27FC236}">
                <a16:creationId xmlns:a16="http://schemas.microsoft.com/office/drawing/2014/main" id="{868F5D29-FE92-4F70-8C2E-AB1C90F1A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49492"/>
            <a:ext cx="8074325" cy="334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687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CAFAC2B-5BB5-4E25-9A10-0B8194BD65B7}"/>
              </a:ext>
            </a:extLst>
          </p:cNvPr>
          <p:cNvSpPr txBox="1"/>
          <p:nvPr/>
        </p:nvSpPr>
        <p:spPr>
          <a:xfrm>
            <a:off x="493862" y="285473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11 (Thursday)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3B5BF4-4C97-4A7E-9B57-24F7786366DA}"/>
              </a:ext>
            </a:extLst>
          </p:cNvPr>
          <p:cNvSpPr txBox="1"/>
          <p:nvPr/>
        </p:nvSpPr>
        <p:spPr>
          <a:xfrm>
            <a:off x="493862" y="845714"/>
            <a:ext cx="60945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Drop at NJP &amp; return train.</a:t>
            </a:r>
          </a:p>
          <a:p>
            <a:r>
              <a:rPr lang="en-US" dirty="0">
                <a:latin typeface="Arial Black" panose="020B0A04020102020204" pitchFamily="34" charset="0"/>
              </a:rPr>
              <a:t>Packed meals.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1FFCF-EE72-4815-838C-2F44DC20D402}"/>
              </a:ext>
            </a:extLst>
          </p:cNvPr>
          <p:cNvSpPr txBox="1"/>
          <p:nvPr/>
        </p:nvSpPr>
        <p:spPr>
          <a:xfrm>
            <a:off x="7671040" y="3059668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12 (Friday)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511EC4-D344-4F26-8653-2B82CDAFA994}"/>
              </a:ext>
            </a:extLst>
          </p:cNvPr>
          <p:cNvSpPr txBox="1"/>
          <p:nvPr/>
        </p:nvSpPr>
        <p:spPr>
          <a:xfrm>
            <a:off x="7276382" y="3598820"/>
            <a:ext cx="6883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Train journey continues.</a:t>
            </a:r>
          </a:p>
        </p:txBody>
      </p:sp>
      <p:pic>
        <p:nvPicPr>
          <p:cNvPr id="8196" name="Picture 4" descr="How to Draw a Train: Step by Step From Simple Shapes">
            <a:extLst>
              <a:ext uri="{FF2B5EF4-FFF2-40B4-BE49-F238E27FC236}">
                <a16:creationId xmlns:a16="http://schemas.microsoft.com/office/drawing/2014/main" id="{75EAAAD8-7075-4722-95F3-9506CBDAB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45599"/>
            <a:ext cx="6418490" cy="2487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35F606C-197F-4A21-AC31-4DC2A9105710}"/>
              </a:ext>
            </a:extLst>
          </p:cNvPr>
          <p:cNvSpPr txBox="1"/>
          <p:nvPr/>
        </p:nvSpPr>
        <p:spPr>
          <a:xfrm>
            <a:off x="493862" y="4872016"/>
            <a:ext cx="7077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Day 13 (Saturday)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DE3518-0247-4DFF-BD01-DE34310192AE}"/>
              </a:ext>
            </a:extLst>
          </p:cNvPr>
          <p:cNvSpPr txBox="1"/>
          <p:nvPr/>
        </p:nvSpPr>
        <p:spPr>
          <a:xfrm>
            <a:off x="493862" y="5365955"/>
            <a:ext cx="70779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 err="1">
                <a:latin typeface="Arial Black" panose="020B0A04020102020204" pitchFamily="34" charset="0"/>
              </a:rPr>
              <a:t>Arrival</a:t>
            </a:r>
            <a:r>
              <a:rPr lang="fr-FR" dirty="0">
                <a:latin typeface="Arial Black" panose="020B0A04020102020204" pitchFamily="34" charset="0"/>
              </a:rPr>
              <a:t> at </a:t>
            </a:r>
            <a:r>
              <a:rPr lang="fr-FR" dirty="0" err="1">
                <a:latin typeface="Arial Black" panose="020B0A04020102020204" pitchFamily="34" charset="0"/>
              </a:rPr>
              <a:t>Balotra</a:t>
            </a:r>
            <a:r>
              <a:rPr lang="fr-FR" dirty="0">
                <a:latin typeface="Arial Black" panose="020B0A04020102020204" pitchFamily="34" charset="0"/>
              </a:rPr>
              <a:t>.</a:t>
            </a:r>
          </a:p>
          <a:p>
            <a:r>
              <a:rPr lang="fr-FR" dirty="0">
                <a:latin typeface="Arial Black" panose="020B0A04020102020204" pitchFamily="34" charset="0"/>
              </a:rPr>
              <a:t>Tour </a:t>
            </a:r>
            <a:r>
              <a:rPr lang="fr-FR" dirty="0" err="1">
                <a:latin typeface="Arial Black" panose="020B0A04020102020204" pitchFamily="34" charset="0"/>
              </a:rPr>
              <a:t>Concludes</a:t>
            </a:r>
            <a:r>
              <a:rPr lang="fr-FR" dirty="0">
                <a:latin typeface="Arial Black" panose="020B0A04020102020204" pitchFamily="34" charset="0"/>
              </a:rPr>
              <a:t>.</a:t>
            </a:r>
          </a:p>
        </p:txBody>
      </p:sp>
      <p:pic>
        <p:nvPicPr>
          <p:cNvPr id="8198" name="Picture 6" descr="24 Arrivals at Balotra NWR/North Western Zone - Railway Enquiry">
            <a:extLst>
              <a:ext uri="{FF2B5EF4-FFF2-40B4-BE49-F238E27FC236}">
                <a16:creationId xmlns:a16="http://schemas.microsoft.com/office/drawing/2014/main" id="{F12DE57A-9A61-4951-BAB1-B9E302E73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951" y="4606506"/>
            <a:ext cx="8004094" cy="22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NJP Bagdogra Pickup &amp; Drop to Bhutan - IXB Airport by Heavenly Bhutan">
            <a:extLst>
              <a:ext uri="{FF2B5EF4-FFF2-40B4-BE49-F238E27FC236}">
                <a16:creationId xmlns:a16="http://schemas.microsoft.com/office/drawing/2014/main" id="{5DBFDA05-B36A-41E8-9C8E-9379AA6B3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951" y="-51759"/>
            <a:ext cx="7919049" cy="288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085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230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Office Theme</vt:lpstr>
      <vt:lpstr>PowerPoint Presentation</vt:lpstr>
      <vt:lpstr>Tour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Vinay Badnoriya</dc:creator>
  <cp:lastModifiedBy>Vinay Badnoriya</cp:lastModifiedBy>
  <cp:revision>1</cp:revision>
  <dcterms:created xsi:type="dcterms:W3CDTF">2026-01-20T08:03:25Z</dcterms:created>
  <dcterms:modified xsi:type="dcterms:W3CDTF">2026-01-20T08:51:57Z</dcterms:modified>
</cp:coreProperties>
</file>

<file path=docProps/thumbnail.jpeg>
</file>